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71" r:id="rId7"/>
    <p:sldId id="269" r:id="rId8"/>
    <p:sldId id="272" r:id="rId9"/>
    <p:sldId id="273" r:id="rId10"/>
    <p:sldId id="274" r:id="rId11"/>
    <p:sldId id="275" r:id="rId12"/>
    <p:sldId id="277" r:id="rId13"/>
    <p:sldId id="278" r:id="rId14"/>
    <p:sldId id="279" r:id="rId15"/>
    <p:sldId id="280" r:id="rId16"/>
    <p:sldId id="282" r:id="rId17"/>
    <p:sldId id="281" r:id="rId18"/>
    <p:sldId id="283" r:id="rId19"/>
    <p:sldId id="284" r:id="rId20"/>
    <p:sldId id="285" r:id="rId21"/>
    <p:sldId id="258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2436" y="-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03432-FA68-4081-925B-41125083EDD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6BB0319-0970-4051-A1F6-B66108F1F4D7}">
      <dgm:prSet/>
      <dgm:spPr/>
      <dgm:t>
        <a:bodyPr/>
        <a:lstStyle/>
        <a:p>
          <a:pPr rtl="0"/>
          <a:r>
            <a:rPr lang="ru-RU" smtClean="0"/>
            <a:t>1) Контрольно-учетный модуль. </a:t>
          </a:r>
          <a:endParaRPr lang="ru-RU"/>
        </a:p>
      </dgm:t>
    </dgm:pt>
    <dgm:pt modelId="{296ADE1F-EB3B-446E-AE77-8A76B6C71EA6}" type="parTrans" cxnId="{F18E5359-38F0-4AEC-BCF9-7FB2936949FA}">
      <dgm:prSet/>
      <dgm:spPr/>
      <dgm:t>
        <a:bodyPr/>
        <a:lstStyle/>
        <a:p>
          <a:endParaRPr lang="ru-RU"/>
        </a:p>
      </dgm:t>
    </dgm:pt>
    <dgm:pt modelId="{4A123F73-4A93-465B-A949-0A61B1B6015C}" type="sibTrans" cxnId="{F18E5359-38F0-4AEC-BCF9-7FB2936949FA}">
      <dgm:prSet/>
      <dgm:spPr/>
      <dgm:t>
        <a:bodyPr/>
        <a:lstStyle/>
        <a:p>
          <a:endParaRPr lang="ru-RU"/>
        </a:p>
      </dgm:t>
    </dgm:pt>
    <dgm:pt modelId="{6E54D407-729D-484C-B17D-B25CD8015035}">
      <dgm:prSet/>
      <dgm:spPr/>
      <dgm:t>
        <a:bodyPr/>
        <a:lstStyle/>
        <a:p>
          <a:pPr rtl="0"/>
          <a:r>
            <a:rPr lang="ru-RU" smtClean="0"/>
            <a:t>2) Коммуникационный модуль.</a:t>
          </a:r>
          <a:endParaRPr lang="ru-RU"/>
        </a:p>
      </dgm:t>
    </dgm:pt>
    <dgm:pt modelId="{5F6E796E-C969-43F0-BA52-3A56DE7F5AED}" type="parTrans" cxnId="{BD9AFB56-4FDA-4ED8-AE64-4165CCB32B35}">
      <dgm:prSet/>
      <dgm:spPr/>
      <dgm:t>
        <a:bodyPr/>
        <a:lstStyle/>
        <a:p>
          <a:endParaRPr lang="ru-RU"/>
        </a:p>
      </dgm:t>
    </dgm:pt>
    <dgm:pt modelId="{65512C8B-959B-48C0-B458-F938FD727DCC}" type="sibTrans" cxnId="{BD9AFB56-4FDA-4ED8-AE64-4165CCB32B35}">
      <dgm:prSet/>
      <dgm:spPr/>
      <dgm:t>
        <a:bodyPr/>
        <a:lstStyle/>
        <a:p>
          <a:endParaRPr lang="ru-RU"/>
        </a:p>
      </dgm:t>
    </dgm:pt>
    <dgm:pt modelId="{59E549F8-13E5-46CA-9B84-8BDA80BDDB8D}">
      <dgm:prSet/>
      <dgm:spPr/>
      <dgm:t>
        <a:bodyPr/>
        <a:lstStyle/>
        <a:p>
          <a:pPr algn="l" rtl="0"/>
          <a:r>
            <a:rPr lang="ru-RU" dirty="0" smtClean="0"/>
            <a:t> 3) Модуль безопасности.</a:t>
          </a:r>
          <a:endParaRPr lang="ru-RU" dirty="0"/>
        </a:p>
      </dgm:t>
    </dgm:pt>
    <dgm:pt modelId="{9F0A92F5-399C-462B-AD5E-62355EBB98C4}" type="parTrans" cxnId="{85F2015D-49A4-47B6-BB3F-F4F104B7584A}">
      <dgm:prSet/>
      <dgm:spPr/>
      <dgm:t>
        <a:bodyPr/>
        <a:lstStyle/>
        <a:p>
          <a:endParaRPr lang="ru-RU"/>
        </a:p>
      </dgm:t>
    </dgm:pt>
    <dgm:pt modelId="{5C63346B-CABE-4D91-A92D-941E57ACA966}" type="sibTrans" cxnId="{85F2015D-49A4-47B6-BB3F-F4F104B7584A}">
      <dgm:prSet/>
      <dgm:spPr/>
      <dgm:t>
        <a:bodyPr/>
        <a:lstStyle/>
        <a:p>
          <a:endParaRPr lang="ru-RU"/>
        </a:p>
      </dgm:t>
    </dgm:pt>
    <dgm:pt modelId="{BBCD35B4-DAF6-4024-85A7-9465DD5D712A}" type="pres">
      <dgm:prSet presAssocID="{6A403432-FA68-4081-925B-41125083EDD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F04410D-12F8-4B70-8F56-92B7A5EC3EFF}" type="pres">
      <dgm:prSet presAssocID="{66BB0319-0970-4051-A1F6-B66108F1F4D7}" presName="circle1" presStyleLbl="node1" presStyleIdx="0" presStyleCnt="3"/>
      <dgm:spPr/>
    </dgm:pt>
    <dgm:pt modelId="{8F19E3A8-E2FA-48BC-9A44-7173787FC1A0}" type="pres">
      <dgm:prSet presAssocID="{66BB0319-0970-4051-A1F6-B66108F1F4D7}" presName="space" presStyleCnt="0"/>
      <dgm:spPr/>
    </dgm:pt>
    <dgm:pt modelId="{5401089B-FE54-4149-B9C2-9E09411D7B97}" type="pres">
      <dgm:prSet presAssocID="{66BB0319-0970-4051-A1F6-B66108F1F4D7}" presName="rect1" presStyleLbl="alignAcc1" presStyleIdx="0" presStyleCnt="3"/>
      <dgm:spPr/>
    </dgm:pt>
    <dgm:pt modelId="{782E8E97-E1FD-443B-A9FC-0DA3D0EF072D}" type="pres">
      <dgm:prSet presAssocID="{6E54D407-729D-484C-B17D-B25CD8015035}" presName="vertSpace2" presStyleLbl="node1" presStyleIdx="0" presStyleCnt="3"/>
      <dgm:spPr/>
    </dgm:pt>
    <dgm:pt modelId="{68AEFDBF-14D3-4418-8245-1B8A7A62B92C}" type="pres">
      <dgm:prSet presAssocID="{6E54D407-729D-484C-B17D-B25CD8015035}" presName="circle2" presStyleLbl="node1" presStyleIdx="1" presStyleCnt="3"/>
      <dgm:spPr/>
    </dgm:pt>
    <dgm:pt modelId="{B226BF82-B8CD-4EDD-8E02-68AFAB78664D}" type="pres">
      <dgm:prSet presAssocID="{6E54D407-729D-484C-B17D-B25CD8015035}" presName="rect2" presStyleLbl="alignAcc1" presStyleIdx="1" presStyleCnt="3"/>
      <dgm:spPr/>
    </dgm:pt>
    <dgm:pt modelId="{0614FB05-BD1F-4AEF-A06E-79C04EC6441E}" type="pres">
      <dgm:prSet presAssocID="{59E549F8-13E5-46CA-9B84-8BDA80BDDB8D}" presName="vertSpace3" presStyleLbl="node1" presStyleIdx="1" presStyleCnt="3"/>
      <dgm:spPr/>
    </dgm:pt>
    <dgm:pt modelId="{0BEF49EE-D376-4493-9D80-E2E24E63EF46}" type="pres">
      <dgm:prSet presAssocID="{59E549F8-13E5-46CA-9B84-8BDA80BDDB8D}" presName="circle3" presStyleLbl="node1" presStyleIdx="2" presStyleCnt="3"/>
      <dgm:spPr/>
    </dgm:pt>
    <dgm:pt modelId="{934B1738-C027-4776-8366-5E2DDD116630}" type="pres">
      <dgm:prSet presAssocID="{59E549F8-13E5-46CA-9B84-8BDA80BDDB8D}" presName="rect3" presStyleLbl="alignAcc1" presStyleIdx="2" presStyleCnt="3"/>
      <dgm:spPr/>
      <dgm:t>
        <a:bodyPr/>
        <a:lstStyle/>
        <a:p>
          <a:endParaRPr lang="ru-RU"/>
        </a:p>
      </dgm:t>
    </dgm:pt>
    <dgm:pt modelId="{BEEA36B4-5D40-4367-84CF-A215B5DC1BFC}" type="pres">
      <dgm:prSet presAssocID="{66BB0319-0970-4051-A1F6-B66108F1F4D7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3518F095-EF09-45D8-90F7-A61841E60538}" type="pres">
      <dgm:prSet presAssocID="{6E54D407-729D-484C-B17D-B25CD8015035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177EAD57-D316-489A-98F7-0F090E37E219}" type="pres">
      <dgm:prSet presAssocID="{59E549F8-13E5-46CA-9B84-8BDA80BDDB8D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69A7CA8-210C-4258-B621-0FF0EC73AED0}" type="presOf" srcId="{6E54D407-729D-484C-B17D-B25CD8015035}" destId="{B226BF82-B8CD-4EDD-8E02-68AFAB78664D}" srcOrd="0" destOrd="0" presId="urn:microsoft.com/office/officeart/2005/8/layout/target3"/>
    <dgm:cxn modelId="{85F2015D-49A4-47B6-BB3F-F4F104B7584A}" srcId="{6A403432-FA68-4081-925B-41125083EDDB}" destId="{59E549F8-13E5-46CA-9B84-8BDA80BDDB8D}" srcOrd="2" destOrd="0" parTransId="{9F0A92F5-399C-462B-AD5E-62355EBB98C4}" sibTransId="{5C63346B-CABE-4D91-A92D-941E57ACA966}"/>
    <dgm:cxn modelId="{944F46DA-B744-4585-B02A-68601A86BD72}" type="presOf" srcId="{59E549F8-13E5-46CA-9B84-8BDA80BDDB8D}" destId="{934B1738-C027-4776-8366-5E2DDD116630}" srcOrd="0" destOrd="0" presId="urn:microsoft.com/office/officeart/2005/8/layout/target3"/>
    <dgm:cxn modelId="{2CC96AEC-33C0-40CF-8FD1-20D8B560E486}" type="presOf" srcId="{6E54D407-729D-484C-B17D-B25CD8015035}" destId="{3518F095-EF09-45D8-90F7-A61841E60538}" srcOrd="1" destOrd="0" presId="urn:microsoft.com/office/officeart/2005/8/layout/target3"/>
    <dgm:cxn modelId="{D9872966-5B8E-4CDB-82F2-1B134CF75F4C}" type="presOf" srcId="{66BB0319-0970-4051-A1F6-B66108F1F4D7}" destId="{BEEA36B4-5D40-4367-84CF-A215B5DC1BFC}" srcOrd="1" destOrd="0" presId="urn:microsoft.com/office/officeart/2005/8/layout/target3"/>
    <dgm:cxn modelId="{78D963E4-705D-4423-97A5-845C58BDD5B1}" type="presOf" srcId="{59E549F8-13E5-46CA-9B84-8BDA80BDDB8D}" destId="{177EAD57-D316-489A-98F7-0F090E37E219}" srcOrd="1" destOrd="0" presId="urn:microsoft.com/office/officeart/2005/8/layout/target3"/>
    <dgm:cxn modelId="{952BC7A6-1913-448F-907E-12FC6E3E452A}" type="presOf" srcId="{66BB0319-0970-4051-A1F6-B66108F1F4D7}" destId="{5401089B-FE54-4149-B9C2-9E09411D7B97}" srcOrd="0" destOrd="0" presId="urn:microsoft.com/office/officeart/2005/8/layout/target3"/>
    <dgm:cxn modelId="{F18E5359-38F0-4AEC-BCF9-7FB2936949FA}" srcId="{6A403432-FA68-4081-925B-41125083EDDB}" destId="{66BB0319-0970-4051-A1F6-B66108F1F4D7}" srcOrd="0" destOrd="0" parTransId="{296ADE1F-EB3B-446E-AE77-8A76B6C71EA6}" sibTransId="{4A123F73-4A93-465B-A949-0A61B1B6015C}"/>
    <dgm:cxn modelId="{BD9AFB56-4FDA-4ED8-AE64-4165CCB32B35}" srcId="{6A403432-FA68-4081-925B-41125083EDDB}" destId="{6E54D407-729D-484C-B17D-B25CD8015035}" srcOrd="1" destOrd="0" parTransId="{5F6E796E-C969-43F0-BA52-3A56DE7F5AED}" sibTransId="{65512C8B-959B-48C0-B458-F938FD727DCC}"/>
    <dgm:cxn modelId="{1FE68C84-C16B-4EE4-ADD5-C1FD03D64934}" type="presOf" srcId="{6A403432-FA68-4081-925B-41125083EDDB}" destId="{BBCD35B4-DAF6-4024-85A7-9465DD5D712A}" srcOrd="0" destOrd="0" presId="urn:microsoft.com/office/officeart/2005/8/layout/target3"/>
    <dgm:cxn modelId="{080553E4-B8CB-4294-B476-1D0C442964AC}" type="presParOf" srcId="{BBCD35B4-DAF6-4024-85A7-9465DD5D712A}" destId="{2F04410D-12F8-4B70-8F56-92B7A5EC3EFF}" srcOrd="0" destOrd="0" presId="urn:microsoft.com/office/officeart/2005/8/layout/target3"/>
    <dgm:cxn modelId="{30EA4FC2-B3A0-45DA-982A-813C911D5A32}" type="presParOf" srcId="{BBCD35B4-DAF6-4024-85A7-9465DD5D712A}" destId="{8F19E3A8-E2FA-48BC-9A44-7173787FC1A0}" srcOrd="1" destOrd="0" presId="urn:microsoft.com/office/officeart/2005/8/layout/target3"/>
    <dgm:cxn modelId="{F54709DE-A52B-4B9E-9589-F36ED008F39A}" type="presParOf" srcId="{BBCD35B4-DAF6-4024-85A7-9465DD5D712A}" destId="{5401089B-FE54-4149-B9C2-9E09411D7B97}" srcOrd="2" destOrd="0" presId="urn:microsoft.com/office/officeart/2005/8/layout/target3"/>
    <dgm:cxn modelId="{1A9A30C3-0032-48CE-ABFB-101F494178BA}" type="presParOf" srcId="{BBCD35B4-DAF6-4024-85A7-9465DD5D712A}" destId="{782E8E97-E1FD-443B-A9FC-0DA3D0EF072D}" srcOrd="3" destOrd="0" presId="urn:microsoft.com/office/officeart/2005/8/layout/target3"/>
    <dgm:cxn modelId="{4AC7D51B-86D0-47A0-8BF0-790BBE565C2C}" type="presParOf" srcId="{BBCD35B4-DAF6-4024-85A7-9465DD5D712A}" destId="{68AEFDBF-14D3-4418-8245-1B8A7A62B92C}" srcOrd="4" destOrd="0" presId="urn:microsoft.com/office/officeart/2005/8/layout/target3"/>
    <dgm:cxn modelId="{1CA5F154-ED16-4051-B130-B997083B961F}" type="presParOf" srcId="{BBCD35B4-DAF6-4024-85A7-9465DD5D712A}" destId="{B226BF82-B8CD-4EDD-8E02-68AFAB78664D}" srcOrd="5" destOrd="0" presId="urn:microsoft.com/office/officeart/2005/8/layout/target3"/>
    <dgm:cxn modelId="{8569280C-0FEC-4248-B44A-622F7BE65425}" type="presParOf" srcId="{BBCD35B4-DAF6-4024-85A7-9465DD5D712A}" destId="{0614FB05-BD1F-4AEF-A06E-79C04EC6441E}" srcOrd="6" destOrd="0" presId="urn:microsoft.com/office/officeart/2005/8/layout/target3"/>
    <dgm:cxn modelId="{3111DE53-F17E-4805-97ED-F40AF6BD5527}" type="presParOf" srcId="{BBCD35B4-DAF6-4024-85A7-9465DD5D712A}" destId="{0BEF49EE-D376-4493-9D80-E2E24E63EF46}" srcOrd="7" destOrd="0" presId="urn:microsoft.com/office/officeart/2005/8/layout/target3"/>
    <dgm:cxn modelId="{7EA258C3-7007-4EA2-9BB6-2190593C9B56}" type="presParOf" srcId="{BBCD35B4-DAF6-4024-85A7-9465DD5D712A}" destId="{934B1738-C027-4776-8366-5E2DDD116630}" srcOrd="8" destOrd="0" presId="urn:microsoft.com/office/officeart/2005/8/layout/target3"/>
    <dgm:cxn modelId="{EC34D597-9378-42B5-B3EF-97C6968779BC}" type="presParOf" srcId="{BBCD35B4-DAF6-4024-85A7-9465DD5D712A}" destId="{BEEA36B4-5D40-4367-84CF-A215B5DC1BFC}" srcOrd="9" destOrd="0" presId="urn:microsoft.com/office/officeart/2005/8/layout/target3"/>
    <dgm:cxn modelId="{973924A1-7B90-4065-8B2D-85BE0165C956}" type="presParOf" srcId="{BBCD35B4-DAF6-4024-85A7-9465DD5D712A}" destId="{3518F095-EF09-45D8-90F7-A61841E60538}" srcOrd="10" destOrd="0" presId="urn:microsoft.com/office/officeart/2005/8/layout/target3"/>
    <dgm:cxn modelId="{B8014DC7-B82B-4E0B-80A4-6C6F537676EA}" type="presParOf" srcId="{BBCD35B4-DAF6-4024-85A7-9465DD5D712A}" destId="{177EAD57-D316-489A-98F7-0F090E37E219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EB014-81CC-4369-AB54-0FB86CC904B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E4F05E4-49BB-4864-9B7F-AE94C19AFAD9}">
      <dgm:prSet/>
      <dgm:spPr/>
      <dgm:t>
        <a:bodyPr/>
        <a:lstStyle/>
        <a:p>
          <a:pPr rtl="0"/>
          <a:r>
            <a:rPr lang="en-US" b="1" dirty="0" smtClean="0"/>
            <a:t>display</a:t>
          </a:r>
          <a:r>
            <a:rPr lang="ru-RU" b="1" dirty="0" smtClean="0"/>
            <a:t>()  - отображает информацию о школе; </a:t>
          </a:r>
          <a:r>
            <a:rPr lang="en-US" b="1" dirty="0" smtClean="0"/>
            <a:t>log</a:t>
          </a:r>
          <a:r>
            <a:rPr lang="ru-RU" b="1" dirty="0" smtClean="0"/>
            <a:t>_</a:t>
          </a:r>
          <a:r>
            <a:rPr lang="en-US" b="1" dirty="0" smtClean="0"/>
            <a:t>out</a:t>
          </a:r>
          <a:r>
            <a:rPr lang="ru-RU" b="1" dirty="0" smtClean="0"/>
            <a:t>() - выход из системы;  </a:t>
          </a:r>
          <a:endParaRPr lang="ru-RU" dirty="0"/>
        </a:p>
      </dgm:t>
    </dgm:pt>
    <dgm:pt modelId="{0ED9F7CE-B5A0-4A99-9A28-CF4850617B08}" type="parTrans" cxnId="{E3D27658-ED9F-4CC7-BD5D-64E13FCD9829}">
      <dgm:prSet/>
      <dgm:spPr/>
      <dgm:t>
        <a:bodyPr/>
        <a:lstStyle/>
        <a:p>
          <a:endParaRPr lang="ru-RU"/>
        </a:p>
      </dgm:t>
    </dgm:pt>
    <dgm:pt modelId="{47CADD68-CC5F-4C33-80EC-BC84F09F1EB7}" type="sibTrans" cxnId="{E3D27658-ED9F-4CC7-BD5D-64E13FCD9829}">
      <dgm:prSet/>
      <dgm:spPr/>
      <dgm:t>
        <a:bodyPr/>
        <a:lstStyle/>
        <a:p>
          <a:endParaRPr lang="ru-RU"/>
        </a:p>
      </dgm:t>
    </dgm:pt>
    <dgm:pt modelId="{55215536-DA68-4217-AA17-812C7B5E3D91}">
      <dgm:prSet/>
      <dgm:spPr/>
      <dgm:t>
        <a:bodyPr/>
        <a:lstStyle/>
        <a:p>
          <a:pPr rtl="0"/>
          <a:r>
            <a:rPr lang="en-US" b="1" dirty="0" smtClean="0"/>
            <a:t>display</a:t>
          </a:r>
          <a:r>
            <a:rPr lang="ru-RU" b="1" dirty="0" smtClean="0"/>
            <a:t>_</a:t>
          </a:r>
          <a:r>
            <a:rPr lang="en-US" b="1" dirty="0" smtClean="0"/>
            <a:t>error</a:t>
          </a:r>
          <a:r>
            <a:rPr lang="ru-RU" b="1" dirty="0" smtClean="0"/>
            <a:t>() - вывод ошибки на экран, если пользователь не авторизован или не имеет права доступа к данной странице; </a:t>
          </a:r>
          <a:endParaRPr lang="ru-RU" dirty="0"/>
        </a:p>
      </dgm:t>
    </dgm:pt>
    <dgm:pt modelId="{5A22C36A-39B2-4FF8-9EA0-9564C40DA551}" type="parTrans" cxnId="{1E2AA5A9-E6B3-4F66-8F5D-DB045976865D}">
      <dgm:prSet/>
      <dgm:spPr/>
      <dgm:t>
        <a:bodyPr/>
        <a:lstStyle/>
        <a:p>
          <a:endParaRPr lang="ru-RU"/>
        </a:p>
      </dgm:t>
    </dgm:pt>
    <dgm:pt modelId="{60B0543A-D4E6-4A4A-A186-A68421C08CE0}" type="sibTrans" cxnId="{1E2AA5A9-E6B3-4F66-8F5D-DB045976865D}">
      <dgm:prSet/>
      <dgm:spPr/>
      <dgm:t>
        <a:bodyPr/>
        <a:lstStyle/>
        <a:p>
          <a:endParaRPr lang="ru-RU"/>
        </a:p>
      </dgm:t>
    </dgm:pt>
    <dgm:pt modelId="{017575C0-EDE1-45CF-BE21-9FF18F4EE9A4}">
      <dgm:prSet/>
      <dgm:spPr/>
      <dgm:t>
        <a:bodyPr/>
        <a:lstStyle/>
        <a:p>
          <a:pPr rtl="0"/>
          <a:r>
            <a:rPr lang="en-US" b="1" dirty="0" smtClean="0"/>
            <a:t>save</a:t>
          </a:r>
          <a:r>
            <a:rPr lang="ru-RU" b="1" dirty="0" smtClean="0"/>
            <a:t>() - сохранение оценок учеников; </a:t>
          </a:r>
          <a:r>
            <a:rPr lang="en-US" b="1" dirty="0" smtClean="0"/>
            <a:t>display</a:t>
          </a:r>
          <a:r>
            <a:rPr lang="ru-RU" b="1" dirty="0" smtClean="0"/>
            <a:t>_</a:t>
          </a:r>
          <a:r>
            <a:rPr lang="en-US" b="1" dirty="0" smtClean="0"/>
            <a:t>journal</a:t>
          </a:r>
          <a:r>
            <a:rPr lang="ru-RU" b="1" dirty="0" smtClean="0"/>
            <a:t>() - формирует журнал; </a:t>
          </a:r>
          <a:endParaRPr lang="ru-RU" dirty="0"/>
        </a:p>
      </dgm:t>
    </dgm:pt>
    <dgm:pt modelId="{1335715E-B86A-4983-9827-E35DABEF5743}" type="parTrans" cxnId="{81C57ADD-CE7D-4A67-995D-C0FBE53A2F65}">
      <dgm:prSet/>
      <dgm:spPr/>
      <dgm:t>
        <a:bodyPr/>
        <a:lstStyle/>
        <a:p>
          <a:endParaRPr lang="ru-RU"/>
        </a:p>
      </dgm:t>
    </dgm:pt>
    <dgm:pt modelId="{C3ABD7CC-A350-4869-A2EB-8743A540876C}" type="sibTrans" cxnId="{81C57ADD-CE7D-4A67-995D-C0FBE53A2F65}">
      <dgm:prSet/>
      <dgm:spPr/>
      <dgm:t>
        <a:bodyPr/>
        <a:lstStyle/>
        <a:p>
          <a:endParaRPr lang="ru-RU"/>
        </a:p>
      </dgm:t>
    </dgm:pt>
    <dgm:pt modelId="{78E20FB2-FE57-4330-B468-9CD5D163FD22}">
      <dgm:prSet/>
      <dgm:spPr/>
    </dgm:pt>
    <dgm:pt modelId="{F3C5E96D-9F6D-4757-B318-BDC995BD40E2}" type="parTrans" cxnId="{6377A48E-7606-45EE-A139-4C2954973453}">
      <dgm:prSet/>
      <dgm:spPr/>
      <dgm:t>
        <a:bodyPr/>
        <a:lstStyle/>
        <a:p>
          <a:endParaRPr lang="ru-RU"/>
        </a:p>
      </dgm:t>
    </dgm:pt>
    <dgm:pt modelId="{53D27492-DB4D-4577-B247-48B58A0C4982}" type="sibTrans" cxnId="{6377A48E-7606-45EE-A139-4C2954973453}">
      <dgm:prSet/>
      <dgm:spPr/>
      <dgm:t>
        <a:bodyPr/>
        <a:lstStyle/>
        <a:p>
          <a:endParaRPr lang="ru-RU"/>
        </a:p>
      </dgm:t>
    </dgm:pt>
    <dgm:pt modelId="{6E75B256-1D97-45C4-A22B-E6B31D782019}">
      <dgm:prSet/>
      <dgm:spPr/>
    </dgm:pt>
    <dgm:pt modelId="{DA02BDD9-7A53-4F62-9B6F-56CE549534AA}" type="parTrans" cxnId="{662350F2-2CF4-4BF2-AC3F-0632DD499B6F}">
      <dgm:prSet/>
      <dgm:spPr/>
      <dgm:t>
        <a:bodyPr/>
        <a:lstStyle/>
        <a:p>
          <a:endParaRPr lang="ru-RU"/>
        </a:p>
      </dgm:t>
    </dgm:pt>
    <dgm:pt modelId="{4E9FB225-E987-4545-95F1-452E8C2E46BB}" type="sibTrans" cxnId="{662350F2-2CF4-4BF2-AC3F-0632DD499B6F}">
      <dgm:prSet/>
      <dgm:spPr/>
      <dgm:t>
        <a:bodyPr/>
        <a:lstStyle/>
        <a:p>
          <a:endParaRPr lang="ru-RU"/>
        </a:p>
      </dgm:t>
    </dgm:pt>
    <dgm:pt modelId="{2F438B34-B15F-4772-914D-B961892634A0}">
      <dgm:prSet/>
      <dgm:spPr/>
      <dgm:t>
        <a:bodyPr/>
        <a:lstStyle/>
        <a:p>
          <a:pPr rtl="0"/>
          <a:r>
            <a:rPr lang="en-US" b="1" smtClean="0"/>
            <a:t>display</a:t>
          </a:r>
          <a:r>
            <a:rPr lang="ru-RU" b="1" smtClean="0"/>
            <a:t>_</a:t>
          </a:r>
          <a:r>
            <a:rPr lang="en-US" b="1" smtClean="0"/>
            <a:t>homework</a:t>
          </a:r>
          <a:r>
            <a:rPr lang="ru-RU" b="1" smtClean="0"/>
            <a:t>() - выводит на экран домашнее задание (ДЗ); </a:t>
          </a:r>
          <a:r>
            <a:rPr lang="en-US" b="1" smtClean="0"/>
            <a:t>save</a:t>
          </a:r>
          <a:r>
            <a:rPr lang="ru-RU" b="1" smtClean="0"/>
            <a:t>_</a:t>
          </a:r>
          <a:r>
            <a:rPr lang="en-US" b="1" smtClean="0"/>
            <a:t>homework</a:t>
          </a:r>
          <a:r>
            <a:rPr lang="ru-RU" b="1" smtClean="0"/>
            <a:t>() - сохранение ДЗ; </a:t>
          </a:r>
          <a:endParaRPr lang="ru-RU" dirty="0"/>
        </a:p>
      </dgm:t>
    </dgm:pt>
    <dgm:pt modelId="{D49850F7-8A95-4C2E-8091-427CFA658EFC}" type="parTrans" cxnId="{1356B0B3-0D22-4422-A0BB-B79C38793D1D}">
      <dgm:prSet/>
      <dgm:spPr/>
      <dgm:t>
        <a:bodyPr/>
        <a:lstStyle/>
        <a:p>
          <a:endParaRPr lang="ru-RU"/>
        </a:p>
      </dgm:t>
    </dgm:pt>
    <dgm:pt modelId="{AABD4309-CD6B-4016-8858-E95ADC361582}" type="sibTrans" cxnId="{1356B0B3-0D22-4422-A0BB-B79C38793D1D}">
      <dgm:prSet/>
      <dgm:spPr/>
      <dgm:t>
        <a:bodyPr/>
        <a:lstStyle/>
        <a:p>
          <a:endParaRPr lang="ru-RU"/>
        </a:p>
      </dgm:t>
    </dgm:pt>
    <dgm:pt modelId="{82652E42-CE84-4F01-A4E6-ED0A0EA4AE55}" type="pres">
      <dgm:prSet presAssocID="{5DCEB014-81CC-4369-AB54-0FB86CC904BA}" presName="matrix" presStyleCnt="0">
        <dgm:presLayoutVars>
          <dgm:chMax val="1"/>
          <dgm:dir/>
          <dgm:resizeHandles val="exact"/>
        </dgm:presLayoutVars>
      </dgm:prSet>
      <dgm:spPr/>
    </dgm:pt>
    <dgm:pt modelId="{D0DAF9B4-AF78-4468-819A-9D13A320AAAA}" type="pres">
      <dgm:prSet presAssocID="{5DCEB014-81CC-4369-AB54-0FB86CC904BA}" presName="diamond" presStyleLbl="bgShp" presStyleIdx="0" presStyleCnt="1"/>
      <dgm:spPr/>
    </dgm:pt>
    <dgm:pt modelId="{D31D8CAD-610A-4B9F-82AE-2F0FFB8509B1}" type="pres">
      <dgm:prSet presAssocID="{5DCEB014-81CC-4369-AB54-0FB86CC904B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33A8726-130E-418A-9AE8-8366436A750E}" type="pres">
      <dgm:prSet presAssocID="{5DCEB014-81CC-4369-AB54-0FB86CC904BA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42D0C6-53D4-401E-9576-180A2545CAAF}" type="pres">
      <dgm:prSet presAssocID="{5DCEB014-81CC-4369-AB54-0FB86CC904B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65B2AC-E1D5-4ED6-898E-937261281697}" type="pres">
      <dgm:prSet presAssocID="{5DCEB014-81CC-4369-AB54-0FB86CC904B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1C57ADD-CE7D-4A67-995D-C0FBE53A2F65}" srcId="{5DCEB014-81CC-4369-AB54-0FB86CC904BA}" destId="{017575C0-EDE1-45CF-BE21-9FF18F4EE9A4}" srcOrd="3" destOrd="0" parTransId="{1335715E-B86A-4983-9827-E35DABEF5743}" sibTransId="{C3ABD7CC-A350-4869-A2EB-8743A540876C}"/>
    <dgm:cxn modelId="{85AEA845-1E74-42E5-B598-DF5D7FC5710B}" type="presOf" srcId="{2F438B34-B15F-4772-914D-B961892634A0}" destId="{A342D0C6-53D4-401E-9576-180A2545CAAF}" srcOrd="0" destOrd="0" presId="urn:microsoft.com/office/officeart/2005/8/layout/matrix3"/>
    <dgm:cxn modelId="{EBB2B576-0397-4A63-9F86-6E19AFD5DEA9}" type="presOf" srcId="{55215536-DA68-4217-AA17-812C7B5E3D91}" destId="{433A8726-130E-418A-9AE8-8366436A750E}" srcOrd="0" destOrd="0" presId="urn:microsoft.com/office/officeart/2005/8/layout/matrix3"/>
    <dgm:cxn modelId="{6377A48E-7606-45EE-A139-4C2954973453}" srcId="{5DCEB014-81CC-4369-AB54-0FB86CC904BA}" destId="{78E20FB2-FE57-4330-B468-9CD5D163FD22}" srcOrd="4" destOrd="0" parTransId="{F3C5E96D-9F6D-4757-B318-BDC995BD40E2}" sibTransId="{53D27492-DB4D-4577-B247-48B58A0C4982}"/>
    <dgm:cxn modelId="{662350F2-2CF4-4BF2-AC3F-0632DD499B6F}" srcId="{5DCEB014-81CC-4369-AB54-0FB86CC904BA}" destId="{6E75B256-1D97-45C4-A22B-E6B31D782019}" srcOrd="5" destOrd="0" parTransId="{DA02BDD9-7A53-4F62-9B6F-56CE549534AA}" sibTransId="{4E9FB225-E987-4545-95F1-452E8C2E46BB}"/>
    <dgm:cxn modelId="{2EEA6C9C-E1E6-48FF-B9A5-37033173DC3D}" type="presOf" srcId="{5DCEB014-81CC-4369-AB54-0FB86CC904BA}" destId="{82652E42-CE84-4F01-A4E6-ED0A0EA4AE55}" srcOrd="0" destOrd="0" presId="urn:microsoft.com/office/officeart/2005/8/layout/matrix3"/>
    <dgm:cxn modelId="{4248B3DA-8F3C-46BC-A966-66675B508F86}" type="presOf" srcId="{017575C0-EDE1-45CF-BE21-9FF18F4EE9A4}" destId="{E065B2AC-E1D5-4ED6-898E-937261281697}" srcOrd="0" destOrd="0" presId="urn:microsoft.com/office/officeart/2005/8/layout/matrix3"/>
    <dgm:cxn modelId="{1E2AA5A9-E6B3-4F66-8F5D-DB045976865D}" srcId="{5DCEB014-81CC-4369-AB54-0FB86CC904BA}" destId="{55215536-DA68-4217-AA17-812C7B5E3D91}" srcOrd="1" destOrd="0" parTransId="{5A22C36A-39B2-4FF8-9EA0-9564C40DA551}" sibTransId="{60B0543A-D4E6-4A4A-A186-A68421C08CE0}"/>
    <dgm:cxn modelId="{1356B0B3-0D22-4422-A0BB-B79C38793D1D}" srcId="{5DCEB014-81CC-4369-AB54-0FB86CC904BA}" destId="{2F438B34-B15F-4772-914D-B961892634A0}" srcOrd="2" destOrd="0" parTransId="{D49850F7-8A95-4C2E-8091-427CFA658EFC}" sibTransId="{AABD4309-CD6B-4016-8858-E95ADC361582}"/>
    <dgm:cxn modelId="{8B797A4F-2EEE-4602-A413-A5493B4678C2}" type="presOf" srcId="{FE4F05E4-49BB-4864-9B7F-AE94C19AFAD9}" destId="{D31D8CAD-610A-4B9F-82AE-2F0FFB8509B1}" srcOrd="0" destOrd="0" presId="urn:microsoft.com/office/officeart/2005/8/layout/matrix3"/>
    <dgm:cxn modelId="{E3D27658-ED9F-4CC7-BD5D-64E13FCD9829}" srcId="{5DCEB014-81CC-4369-AB54-0FB86CC904BA}" destId="{FE4F05E4-49BB-4864-9B7F-AE94C19AFAD9}" srcOrd="0" destOrd="0" parTransId="{0ED9F7CE-B5A0-4A99-9A28-CF4850617B08}" sibTransId="{47CADD68-CC5F-4C33-80EC-BC84F09F1EB7}"/>
    <dgm:cxn modelId="{BF65EE6C-955A-4317-ACFF-61044C7EA903}" type="presParOf" srcId="{82652E42-CE84-4F01-A4E6-ED0A0EA4AE55}" destId="{D0DAF9B4-AF78-4468-819A-9D13A320AAAA}" srcOrd="0" destOrd="0" presId="urn:microsoft.com/office/officeart/2005/8/layout/matrix3"/>
    <dgm:cxn modelId="{3D69EA4A-87AD-4D08-86F8-2C76E846B628}" type="presParOf" srcId="{82652E42-CE84-4F01-A4E6-ED0A0EA4AE55}" destId="{D31D8CAD-610A-4B9F-82AE-2F0FFB8509B1}" srcOrd="1" destOrd="0" presId="urn:microsoft.com/office/officeart/2005/8/layout/matrix3"/>
    <dgm:cxn modelId="{843DD5E4-EC22-4DAB-9C8C-E33FB592B2B0}" type="presParOf" srcId="{82652E42-CE84-4F01-A4E6-ED0A0EA4AE55}" destId="{433A8726-130E-418A-9AE8-8366436A750E}" srcOrd="2" destOrd="0" presId="urn:microsoft.com/office/officeart/2005/8/layout/matrix3"/>
    <dgm:cxn modelId="{9DD994D0-BCF8-4654-9617-02843371B84D}" type="presParOf" srcId="{82652E42-CE84-4F01-A4E6-ED0A0EA4AE55}" destId="{A342D0C6-53D4-401E-9576-180A2545CAAF}" srcOrd="3" destOrd="0" presId="urn:microsoft.com/office/officeart/2005/8/layout/matrix3"/>
    <dgm:cxn modelId="{09BD5BF5-787A-4AC0-A656-301652674371}" type="presParOf" srcId="{82652E42-CE84-4F01-A4E6-ED0A0EA4AE55}" destId="{E065B2AC-E1D5-4ED6-898E-93726128169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4410D-12F8-4B70-8F56-92B7A5EC3EFF}">
      <dsp:nvSpPr>
        <dsp:cNvPr id="0" name=""/>
        <dsp:cNvSpPr/>
      </dsp:nvSpPr>
      <dsp:spPr>
        <a:xfrm>
          <a:off x="0" y="0"/>
          <a:ext cx="1544756" cy="1544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1089B-FE54-4149-B9C2-9E09411D7B97}">
      <dsp:nvSpPr>
        <dsp:cNvPr id="0" name=""/>
        <dsp:cNvSpPr/>
      </dsp:nvSpPr>
      <dsp:spPr>
        <a:xfrm>
          <a:off x="772378" y="0"/>
          <a:ext cx="3260070" cy="1544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1) Контрольно-учетный модуль. </a:t>
          </a:r>
          <a:endParaRPr lang="ru-RU" sz="1600" kern="1200"/>
        </a:p>
      </dsp:txBody>
      <dsp:txXfrm>
        <a:off x="772378" y="0"/>
        <a:ext cx="3260070" cy="463427"/>
      </dsp:txXfrm>
    </dsp:sp>
    <dsp:sp modelId="{68AEFDBF-14D3-4418-8245-1B8A7A62B92C}">
      <dsp:nvSpPr>
        <dsp:cNvPr id="0" name=""/>
        <dsp:cNvSpPr/>
      </dsp:nvSpPr>
      <dsp:spPr>
        <a:xfrm>
          <a:off x="270332" y="463427"/>
          <a:ext cx="1004090" cy="10040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6BF82-B8CD-4EDD-8E02-68AFAB78664D}">
      <dsp:nvSpPr>
        <dsp:cNvPr id="0" name=""/>
        <dsp:cNvSpPr/>
      </dsp:nvSpPr>
      <dsp:spPr>
        <a:xfrm>
          <a:off x="772378" y="463427"/>
          <a:ext cx="3260070" cy="10040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/>
            <a:t>2) Коммуникационный модуль.</a:t>
          </a:r>
          <a:endParaRPr lang="ru-RU" sz="1600" kern="1200"/>
        </a:p>
      </dsp:txBody>
      <dsp:txXfrm>
        <a:off x="772378" y="463427"/>
        <a:ext cx="3260070" cy="463426"/>
      </dsp:txXfrm>
    </dsp:sp>
    <dsp:sp modelId="{0BEF49EE-D376-4493-9D80-E2E24E63EF46}">
      <dsp:nvSpPr>
        <dsp:cNvPr id="0" name=""/>
        <dsp:cNvSpPr/>
      </dsp:nvSpPr>
      <dsp:spPr>
        <a:xfrm>
          <a:off x="540664" y="926854"/>
          <a:ext cx="463426" cy="4634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B1738-C027-4776-8366-5E2DDD116630}">
      <dsp:nvSpPr>
        <dsp:cNvPr id="0" name=""/>
        <dsp:cNvSpPr/>
      </dsp:nvSpPr>
      <dsp:spPr>
        <a:xfrm>
          <a:off x="772378" y="926854"/>
          <a:ext cx="3260070" cy="4634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 3) Модуль безопасности.</a:t>
          </a:r>
          <a:endParaRPr lang="ru-RU" sz="1600" kern="1200" dirty="0"/>
        </a:p>
      </dsp:txBody>
      <dsp:txXfrm>
        <a:off x="772378" y="926854"/>
        <a:ext cx="3260070" cy="4634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AF9B4-AF78-4468-819A-9D13A320AAAA}">
      <dsp:nvSpPr>
        <dsp:cNvPr id="0" name=""/>
        <dsp:cNvSpPr/>
      </dsp:nvSpPr>
      <dsp:spPr>
        <a:xfrm>
          <a:off x="413792" y="0"/>
          <a:ext cx="3168351" cy="316835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D8CAD-610A-4B9F-82AE-2F0FFB8509B1}">
      <dsp:nvSpPr>
        <dsp:cNvPr id="0" name=""/>
        <dsp:cNvSpPr/>
      </dsp:nvSpPr>
      <dsp:spPr>
        <a:xfrm>
          <a:off x="714785" y="300993"/>
          <a:ext cx="1235657" cy="1235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display</a:t>
          </a:r>
          <a:r>
            <a:rPr lang="ru-RU" sz="800" b="1" kern="1200" dirty="0" smtClean="0"/>
            <a:t>()  - отображает информацию о школе; </a:t>
          </a:r>
          <a:r>
            <a:rPr lang="en-US" sz="800" b="1" kern="1200" dirty="0" smtClean="0"/>
            <a:t>log</a:t>
          </a:r>
          <a:r>
            <a:rPr lang="ru-RU" sz="800" b="1" kern="1200" dirty="0" smtClean="0"/>
            <a:t>_</a:t>
          </a:r>
          <a:r>
            <a:rPr lang="en-US" sz="800" b="1" kern="1200" dirty="0" smtClean="0"/>
            <a:t>out</a:t>
          </a:r>
          <a:r>
            <a:rPr lang="ru-RU" sz="800" b="1" kern="1200" dirty="0" smtClean="0"/>
            <a:t>() - выход из системы;  </a:t>
          </a:r>
          <a:endParaRPr lang="ru-RU" sz="800" kern="1200" dirty="0"/>
        </a:p>
      </dsp:txBody>
      <dsp:txXfrm>
        <a:off x="775105" y="361313"/>
        <a:ext cx="1115017" cy="1115017"/>
      </dsp:txXfrm>
    </dsp:sp>
    <dsp:sp modelId="{433A8726-130E-418A-9AE8-8366436A750E}">
      <dsp:nvSpPr>
        <dsp:cNvPr id="0" name=""/>
        <dsp:cNvSpPr/>
      </dsp:nvSpPr>
      <dsp:spPr>
        <a:xfrm>
          <a:off x="2045493" y="300993"/>
          <a:ext cx="1235657" cy="1235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display</a:t>
          </a:r>
          <a:r>
            <a:rPr lang="ru-RU" sz="800" b="1" kern="1200" dirty="0" smtClean="0"/>
            <a:t>_</a:t>
          </a:r>
          <a:r>
            <a:rPr lang="en-US" sz="800" b="1" kern="1200" dirty="0" smtClean="0"/>
            <a:t>error</a:t>
          </a:r>
          <a:r>
            <a:rPr lang="ru-RU" sz="800" b="1" kern="1200" dirty="0" smtClean="0"/>
            <a:t>() - вывод ошибки на экран, если пользователь не авторизован или не имеет права доступа к данной странице; </a:t>
          </a:r>
          <a:endParaRPr lang="ru-RU" sz="800" kern="1200" dirty="0"/>
        </a:p>
      </dsp:txBody>
      <dsp:txXfrm>
        <a:off x="2105813" y="361313"/>
        <a:ext cx="1115017" cy="1115017"/>
      </dsp:txXfrm>
    </dsp:sp>
    <dsp:sp modelId="{A342D0C6-53D4-401E-9576-180A2545CAAF}">
      <dsp:nvSpPr>
        <dsp:cNvPr id="0" name=""/>
        <dsp:cNvSpPr/>
      </dsp:nvSpPr>
      <dsp:spPr>
        <a:xfrm>
          <a:off x="714785" y="1631701"/>
          <a:ext cx="1235657" cy="1235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smtClean="0"/>
            <a:t>display</a:t>
          </a:r>
          <a:r>
            <a:rPr lang="ru-RU" sz="800" b="1" kern="1200" smtClean="0"/>
            <a:t>_</a:t>
          </a:r>
          <a:r>
            <a:rPr lang="en-US" sz="800" b="1" kern="1200" smtClean="0"/>
            <a:t>homework</a:t>
          </a:r>
          <a:r>
            <a:rPr lang="ru-RU" sz="800" b="1" kern="1200" smtClean="0"/>
            <a:t>() - выводит на экран домашнее задание (ДЗ); </a:t>
          </a:r>
          <a:r>
            <a:rPr lang="en-US" sz="800" b="1" kern="1200" smtClean="0"/>
            <a:t>save</a:t>
          </a:r>
          <a:r>
            <a:rPr lang="ru-RU" sz="800" b="1" kern="1200" smtClean="0"/>
            <a:t>_</a:t>
          </a:r>
          <a:r>
            <a:rPr lang="en-US" sz="800" b="1" kern="1200" smtClean="0"/>
            <a:t>homework</a:t>
          </a:r>
          <a:r>
            <a:rPr lang="ru-RU" sz="800" b="1" kern="1200" smtClean="0"/>
            <a:t>() - сохранение ДЗ; </a:t>
          </a:r>
          <a:endParaRPr lang="ru-RU" sz="800" kern="1200" dirty="0"/>
        </a:p>
      </dsp:txBody>
      <dsp:txXfrm>
        <a:off x="775105" y="1692021"/>
        <a:ext cx="1115017" cy="1115017"/>
      </dsp:txXfrm>
    </dsp:sp>
    <dsp:sp modelId="{E065B2AC-E1D5-4ED6-898E-937261281697}">
      <dsp:nvSpPr>
        <dsp:cNvPr id="0" name=""/>
        <dsp:cNvSpPr/>
      </dsp:nvSpPr>
      <dsp:spPr>
        <a:xfrm>
          <a:off x="2045493" y="1631701"/>
          <a:ext cx="1235657" cy="12356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save</a:t>
          </a:r>
          <a:r>
            <a:rPr lang="ru-RU" sz="800" b="1" kern="1200" dirty="0" smtClean="0"/>
            <a:t>() - сохранение оценок учеников; </a:t>
          </a:r>
          <a:r>
            <a:rPr lang="en-US" sz="800" b="1" kern="1200" dirty="0" smtClean="0"/>
            <a:t>display</a:t>
          </a:r>
          <a:r>
            <a:rPr lang="ru-RU" sz="800" b="1" kern="1200" dirty="0" smtClean="0"/>
            <a:t>_</a:t>
          </a:r>
          <a:r>
            <a:rPr lang="en-US" sz="800" b="1" kern="1200" dirty="0" smtClean="0"/>
            <a:t>journal</a:t>
          </a:r>
          <a:r>
            <a:rPr lang="ru-RU" sz="800" b="1" kern="1200" dirty="0" smtClean="0"/>
            <a:t>() - формирует журнал; </a:t>
          </a:r>
          <a:endParaRPr lang="ru-RU" sz="800" kern="1200" dirty="0"/>
        </a:p>
      </dsp:txBody>
      <dsp:txXfrm>
        <a:off x="2105813" y="1692021"/>
        <a:ext cx="1115017" cy="111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B6950-9B01-4DFB-9E93-54A65DD3C73F}" type="datetimeFigureOut">
              <a:rPr lang="ru-RU" smtClean="0"/>
              <a:t>15.03.2016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EF2DE-06D7-4D0D-94C5-FFC2354C15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41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F3F3-5F02-41A5-9A2E-769E6639E9E1}" type="datetime1">
              <a:rPr lang="ru-RU" smtClean="0"/>
              <a:t>15.03.2016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EED7-16BA-4EC8-9E53-97AAD10D68C4}" type="datetime1">
              <a:rPr lang="ru-RU" smtClean="0"/>
              <a:t>15.03.2016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54C9E-6B28-42D9-A1D5-1F1C42396F3C}" type="datetime1">
              <a:rPr lang="ru-RU" smtClean="0"/>
              <a:t>15.03.2016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7A6A-5411-491A-BFF3-1228D2B17E00}" type="datetime1">
              <a:rPr lang="ru-RU" smtClean="0"/>
              <a:t>15.03.2016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6B3F-E5B9-4DCF-A7C1-B520C2EFA69E}" type="datetime1">
              <a:rPr lang="ru-RU" smtClean="0"/>
              <a:t>15.03.2016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4808-B32D-4F51-8230-6ED6DB33CEBA}" type="datetime1">
              <a:rPr lang="ru-RU" smtClean="0"/>
              <a:t>15.03.2016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DB15-EE3F-492D-8C75-DC8FC48F75D2}" type="datetime1">
              <a:rPr lang="ru-RU" smtClean="0"/>
              <a:t>15.03.2016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8B0E-C623-4DC5-81FF-5955E726F8A3}" type="datetime1">
              <a:rPr lang="ru-RU" smtClean="0"/>
              <a:t>15.03.2016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B815D-B9A4-4E5F-9E40-AB878FB52287}" type="datetime1">
              <a:rPr lang="ru-RU" smtClean="0"/>
              <a:t>15.03.2016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8F6E-4057-4DF0-8B6F-66BAB5202F40}" type="datetime1">
              <a:rPr lang="ru-RU" smtClean="0"/>
              <a:t>15.03.2016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EF3-1721-4B30-976B-F0C6D3608FA6}" type="datetime1">
              <a:rPr lang="ru-RU" smtClean="0"/>
              <a:t>15.03.2016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57D445D-6DA3-48A6-8EF3-5FB5AA235316}" type="datetime1">
              <a:rPr lang="ru-RU" smtClean="0"/>
              <a:t>15.03.2016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F3FEF04-450F-4F95-908D-8E2490958A8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85665"/>
            <a:ext cx="7772400" cy="3611487"/>
          </a:xfrm>
        </p:spPr>
        <p:txBody>
          <a:bodyPr/>
          <a:lstStyle/>
          <a:p>
            <a:r>
              <a:rPr lang="ru-RU" dirty="0" smtClean="0"/>
              <a:t>Электронный дневник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4725144"/>
            <a:ext cx="8784976" cy="1219200"/>
          </a:xfrm>
        </p:spPr>
        <p:txBody>
          <a:bodyPr/>
          <a:lstStyle/>
          <a:p>
            <a:pPr algn="r"/>
            <a:r>
              <a:rPr lang="ru-RU" dirty="0" err="1" smtClean="0">
                <a:solidFill>
                  <a:schemeClr val="tx1"/>
                </a:solidFill>
              </a:rPr>
              <a:t>Комашинский</a:t>
            </a:r>
            <a:r>
              <a:rPr lang="ru-RU" dirty="0" smtClean="0">
                <a:solidFill>
                  <a:schemeClr val="tx1"/>
                </a:solidFill>
              </a:rPr>
              <a:t> Тихон, 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г</a:t>
            </a:r>
            <a:r>
              <a:rPr lang="ru-RU" dirty="0" smtClean="0">
                <a:solidFill>
                  <a:schemeClr val="tx1"/>
                </a:solidFill>
              </a:rPr>
              <a:t>. Орёл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33" y="0"/>
            <a:ext cx="1924050" cy="23812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08518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Регистрация школы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95709"/>
            <a:ext cx="813690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На первом этапе заполняются данные о новой школе (название, адрес, индекс, </a:t>
            </a:r>
            <a:r>
              <a:rPr lang="en-US" dirty="0"/>
              <a:t>email</a:t>
            </a:r>
            <a:r>
              <a:rPr lang="ru-RU" dirty="0"/>
              <a:t>, телефон, ФИО директора, количество учителей и учеников).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264696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11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Сведения об учителях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11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95709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На втором этапе происходит заполнение данных об учителях (ФИО, предмет, телефон, </a:t>
            </a:r>
            <a:r>
              <a:rPr lang="en-US" dirty="0"/>
              <a:t>email</a:t>
            </a:r>
            <a:r>
              <a:rPr lang="ru-RU" dirty="0"/>
              <a:t>, классы) и учениках (ФИО, номер класса, телефон, адрес, и ФИО родителей).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696744" cy="4032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88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1196752"/>
          </a:xfrm>
        </p:spPr>
        <p:txBody>
          <a:bodyPr/>
          <a:lstStyle/>
          <a:p>
            <a:r>
              <a:rPr lang="ru-RU" sz="4400" dirty="0" smtClean="0"/>
              <a:t>Завершение регистрации школы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12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95709"/>
            <a:ext cx="813690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После того как информация заполнена, необходимо заполнить расписание всех классов. Нажав на кнопку "Перейти к заполнению расписания" происходит переход на страницу </a:t>
            </a:r>
            <a:r>
              <a:rPr lang="en-US" dirty="0"/>
              <a:t>schedule</a:t>
            </a:r>
            <a:r>
              <a:rPr lang="ru-RU" dirty="0"/>
              <a:t>1.</a:t>
            </a:r>
            <a:r>
              <a:rPr lang="en-US" dirty="0"/>
              <a:t>html</a:t>
            </a:r>
            <a:r>
              <a:rPr lang="ru-RU" dirty="0"/>
              <a:t>.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264696" cy="396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8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856984" cy="1196752"/>
          </a:xfrm>
        </p:spPr>
        <p:txBody>
          <a:bodyPr/>
          <a:lstStyle/>
          <a:p>
            <a:r>
              <a:rPr lang="ru-RU" sz="4800" dirty="0" smtClean="0"/>
              <a:t>Формирование расписания</a:t>
            </a:r>
            <a:endParaRPr lang="ru-RU" sz="4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13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29200"/>
            <a:ext cx="813690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Здесь происходит заполнение расписания конкретного класса. Названия предметов, также как и на 2 этапе регистрации, можно изменять на другие, нажав кнопку "Другой". По нажатию кнопки "Дальше" происходит переключение на следующий класс.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840760" cy="396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06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Вход пользователей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14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29200"/>
            <a:ext cx="8136904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/>
              <a:t>По нажатию кнопки "Войти" происходит </a:t>
            </a:r>
            <a:r>
              <a:rPr lang="en-US" sz="1400" dirty="0"/>
              <a:t>POST</a:t>
            </a:r>
            <a:r>
              <a:rPr lang="ru-RU" sz="1400" dirty="0"/>
              <a:t>-запрос на сервер в файл </a:t>
            </a:r>
            <a:r>
              <a:rPr lang="en-US" sz="1400" dirty="0" err="1"/>
              <a:t>autorization</a:t>
            </a:r>
            <a:r>
              <a:rPr lang="ru-RU" sz="1400" dirty="0"/>
              <a:t>.</a:t>
            </a:r>
            <a:r>
              <a:rPr lang="en-US" sz="1400" dirty="0" err="1"/>
              <a:t>php</a:t>
            </a:r>
            <a:r>
              <a:rPr lang="ru-RU" sz="1400" dirty="0"/>
              <a:t>, где происходит проверка введённых данных. В случае успешной авторизации осуществляется вход с правами доступа к функциям и сервисам, определёнными для авторизованных пользователей. При этом сверху справа на любой странице отображается информация о пользователе.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54" y="1063194"/>
            <a:ext cx="6454214" cy="4093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120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Возможности учителей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15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8842" y="4964975"/>
            <a:ext cx="81369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/>
              <a:t>В основную часть страницы выводится информация о </a:t>
            </a:r>
            <a:r>
              <a:rPr lang="ru-RU" dirty="0" smtClean="0"/>
              <a:t>школе. </a:t>
            </a:r>
            <a:r>
              <a:rPr lang="ru-RU" dirty="0"/>
              <a:t>Слева динамически формируются ссылки на журналы тех классов, где преподаёт учитель</a:t>
            </a:r>
            <a:r>
              <a:rPr lang="ru-RU" dirty="0" smtClean="0"/>
              <a:t>. </a:t>
            </a:r>
            <a:r>
              <a:rPr lang="ru-RU" dirty="0"/>
              <a:t>Для перехода на страницу журнала необходимо кликнуть на один из классов в левой панели.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62" y="1196752"/>
            <a:ext cx="7256646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35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Электронный журнал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16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55576" y="5295709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/>
              <a:t>На данной странице (</a:t>
            </a:r>
            <a:r>
              <a:rPr lang="en-US" dirty="0"/>
              <a:t>journal</a:t>
            </a:r>
            <a:r>
              <a:rPr lang="ru-RU" dirty="0"/>
              <a:t>_</a:t>
            </a:r>
            <a:r>
              <a:rPr lang="en-US" dirty="0"/>
              <a:t>teacher</a:t>
            </a:r>
            <a:r>
              <a:rPr lang="ru-RU" dirty="0"/>
              <a:t>.</a:t>
            </a:r>
            <a:r>
              <a:rPr lang="en-US" dirty="0"/>
              <a:t>html</a:t>
            </a:r>
            <a:r>
              <a:rPr lang="ru-RU" dirty="0"/>
              <a:t>) преподаватель может просматривать и выставлять оценки по своему </a:t>
            </a:r>
            <a:r>
              <a:rPr lang="ru-RU" dirty="0" smtClean="0"/>
              <a:t>предмету; написать </a:t>
            </a:r>
            <a:r>
              <a:rPr lang="ru-RU" dirty="0"/>
              <a:t>замечание ученику, нажав на "Написать  замечание".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7272808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97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Полномочия учителей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17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96136" y="3420907"/>
            <a:ext cx="3096344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Учитель может </a:t>
            </a:r>
            <a:r>
              <a:rPr lang="ru-RU" dirty="0"/>
              <a:t>заполнять и просматривать домашние </a:t>
            </a:r>
            <a:r>
              <a:rPr lang="ru-RU" dirty="0" smtClean="0"/>
              <a:t>задание, имеют </a:t>
            </a:r>
            <a:r>
              <a:rPr lang="ru-RU" dirty="0"/>
              <a:t>доступ к новостям и форуму. </a:t>
            </a:r>
            <a:r>
              <a:rPr lang="ru-RU" dirty="0" smtClean="0"/>
              <a:t>Могут </a:t>
            </a:r>
            <a:r>
              <a:rPr lang="ru-RU" dirty="0"/>
              <a:t>читать и добавлять новости, создавать темы на форуме для обсуждения, а также комментировать их.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304256" cy="129614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2" name="Рисунок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40768"/>
            <a:ext cx="4716150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5"/>
            <a:ext cx="5486400" cy="3888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69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Полномочия учеников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18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408712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3"/>
            <a:ext cx="5796644" cy="4315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940152" y="1916832"/>
            <a:ext cx="3096344" cy="37856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При клике на ссылку "Дневник" пользователь перенаправляется на страницу </a:t>
            </a:r>
            <a:r>
              <a:rPr lang="en-US" sz="1600" dirty="0"/>
              <a:t>diary</a:t>
            </a:r>
            <a:r>
              <a:rPr lang="ru-RU" sz="1600" dirty="0"/>
              <a:t>_</a:t>
            </a:r>
            <a:r>
              <a:rPr lang="en-US" sz="1600" dirty="0"/>
              <a:t>student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r>
              <a:rPr lang="ru-RU" sz="1600" dirty="0"/>
              <a:t>.</a:t>
            </a:r>
          </a:p>
          <a:p>
            <a:pPr algn="just"/>
            <a:r>
              <a:rPr lang="ru-RU" sz="1600" dirty="0"/>
              <a:t>В дневнике ученик может просматривать своё расписание, оценки, актуальные домашние задания</a:t>
            </a:r>
            <a:r>
              <a:rPr lang="ru-RU" sz="1600" dirty="0" smtClean="0"/>
              <a:t>. </a:t>
            </a:r>
            <a:r>
              <a:rPr lang="ru-RU" sz="1600" dirty="0"/>
              <a:t>К коммуникационным системам (новости, форум) ученик имеет такие же права доступа, что и учитель, за исключением того, что он не может добавлять новости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8003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624736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Полномочия родителей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940152" y="2307644"/>
            <a:ext cx="3096344" cy="32932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На этой странице </a:t>
            </a:r>
            <a:r>
              <a:rPr lang="en-US" sz="1600" dirty="0"/>
              <a:t>diary</a:t>
            </a:r>
            <a:r>
              <a:rPr lang="ru-RU" sz="1600" dirty="0"/>
              <a:t>_</a:t>
            </a:r>
            <a:r>
              <a:rPr lang="en-US" sz="1600" dirty="0"/>
              <a:t>parent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r>
              <a:rPr lang="ru-RU" sz="1600" dirty="0"/>
              <a:t> родитель может просматривать оценки и замечания за неделю своего ребёнка, а также ставить пометку о своей </a:t>
            </a:r>
            <a:r>
              <a:rPr lang="ru-RU" sz="1600" dirty="0" err="1"/>
              <a:t>ознакомленности</a:t>
            </a:r>
            <a:r>
              <a:rPr lang="ru-RU" sz="1600" dirty="0"/>
              <a:t> с просмотренными данными</a:t>
            </a:r>
            <a:r>
              <a:rPr lang="ru-RU" sz="1600" dirty="0" smtClean="0"/>
              <a:t>.</a:t>
            </a:r>
          </a:p>
          <a:p>
            <a:pPr algn="just"/>
            <a:r>
              <a:rPr lang="ru-RU" sz="1600" dirty="0"/>
              <a:t>К коммуникационным системам (новости, форум) родитель имеет такие же права доступа, как и ученик.</a:t>
            </a:r>
          </a:p>
          <a:p>
            <a:pPr algn="just"/>
            <a:endParaRPr lang="ru-RU" sz="1600" dirty="0"/>
          </a:p>
        </p:txBody>
      </p:sp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5486400" cy="390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0032" y="1524204"/>
            <a:ext cx="4032448" cy="154475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 algn="just"/>
            <a:r>
              <a:rPr lang="ru-RU" i="1" dirty="0" smtClean="0">
                <a:solidFill>
                  <a:schemeClr val="tx1"/>
                </a:solidFill>
                <a:latin typeface="+mn-lt"/>
              </a:rPr>
              <a:t>ИС 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школы </a:t>
            </a:r>
            <a:r>
              <a:rPr lang="ru-RU" i="1" dirty="0" smtClean="0">
                <a:solidFill>
                  <a:schemeClr val="tx1"/>
                </a:solidFill>
                <a:latin typeface="+mn-lt"/>
              </a:rPr>
              <a:t>- совокупность 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электронного журнала (ЭЖ) и связанного с ним электронного дневника (ЭД), к которым через </a:t>
            </a:r>
            <a:r>
              <a:rPr lang="ru-RU" i="1" dirty="0" smtClean="0">
                <a:solidFill>
                  <a:schemeClr val="tx1"/>
                </a:solidFill>
                <a:latin typeface="+mn-lt"/>
              </a:rPr>
              <a:t>компьютерные стационарные или мобильные системы подключаются 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удаленные </a:t>
            </a:r>
            <a:r>
              <a:rPr lang="ru-RU" i="1" dirty="0" smtClean="0">
                <a:solidFill>
                  <a:schemeClr val="tx1"/>
                </a:solidFill>
                <a:latin typeface="+mn-lt"/>
              </a:rPr>
              <a:t>пользователи: учителя (У), 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школьники </a:t>
            </a:r>
            <a:r>
              <a:rPr lang="ru-RU" i="1" dirty="0" smtClean="0">
                <a:solidFill>
                  <a:schemeClr val="tx1"/>
                </a:solidFill>
                <a:latin typeface="+mn-lt"/>
              </a:rPr>
              <a:t> (Ш), родители (Р) и </a:t>
            </a:r>
            <a:r>
              <a:rPr lang="ru-RU" i="1" dirty="0">
                <a:solidFill>
                  <a:schemeClr val="tx1"/>
                </a:solidFill>
                <a:latin typeface="+mn-lt"/>
              </a:rPr>
              <a:t>администратор (А). </a:t>
            </a:r>
            <a:endParaRPr lang="ru-RU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" y="5604226"/>
            <a:ext cx="1233000" cy="1233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15" y="72008"/>
            <a:ext cx="1501797" cy="1124744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411712"/>
              </p:ext>
            </p:extLst>
          </p:nvPr>
        </p:nvGraphicFramePr>
        <p:xfrm>
          <a:off x="357758" y="1340768"/>
          <a:ext cx="428625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5" imgW="4802489" imgH="2155675" progId="Visio.Drawing.11">
                  <p:embed/>
                </p:oleObj>
              </mc:Choice>
              <mc:Fallback>
                <p:oleObj r:id="rId5" imgW="4802489" imgH="21556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58" y="1340768"/>
                        <a:ext cx="4286250" cy="192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7544" y="306896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1 – Информационная система школы</a:t>
            </a:r>
          </a:p>
          <a:p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912" y="3611170"/>
            <a:ext cx="786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solidFill>
                  <a:srgbClr val="000066"/>
                </a:solidFill>
              </a:rPr>
              <a:t>Требуется</a:t>
            </a:r>
            <a:r>
              <a:rPr lang="ru-RU" dirty="0" smtClean="0"/>
              <a:t>:  Сформировать прототип сервиса электронного контроля образовательной деятельности школьников, посредством ЭД, взаимосвязанного с ЭЖ, разработать алгоритм их взаимодействия и реализовать клиент-серверное программное средство</a:t>
            </a:r>
            <a:r>
              <a:rPr lang="ru-RU" dirty="0" smtClean="0"/>
              <a:t>, позволяющее учителям заполнять ЭЖ, а школьникам и их родителям через удаленный </a:t>
            </a:r>
            <a:r>
              <a:rPr lang="ru-RU" dirty="0" smtClean="0"/>
              <a:t>веб-доступ просматривать ЭД. </a:t>
            </a:r>
          </a:p>
          <a:p>
            <a:pPr algn="just"/>
            <a:r>
              <a:rPr lang="ru-RU" b="1" dirty="0">
                <a:solidFill>
                  <a:srgbClr val="000066"/>
                </a:solidFill>
              </a:rPr>
              <a:t>Цель: </a:t>
            </a:r>
            <a:r>
              <a:rPr lang="ru-RU" dirty="0" smtClean="0"/>
              <a:t>повышение </a:t>
            </a:r>
            <a:r>
              <a:rPr lang="ru-RU" dirty="0"/>
              <a:t>оперативности и качества контроля обучаемости и мотивации школьников к </a:t>
            </a:r>
            <a:r>
              <a:rPr lang="ru-RU" dirty="0" smtClean="0"/>
              <a:t>обучению.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753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55576" y="2200796"/>
            <a:ext cx="7704856" cy="2308324"/>
          </a:xfrm>
          <a:prstGeom prst="rect">
            <a:avLst/>
          </a:prstGeom>
          <a:ln>
            <a:solidFill>
              <a:srgbClr val="00009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/>
              <a:t>Программное средство разрабатывалось и тестировалась на ноутбуке </a:t>
            </a:r>
            <a:r>
              <a:rPr lang="en-US" dirty="0"/>
              <a:t>DELL Vostro</a:t>
            </a:r>
            <a:r>
              <a:rPr lang="ru-RU" dirty="0"/>
              <a:t> 1500, работающего под управлением ОС </a:t>
            </a:r>
            <a:r>
              <a:rPr lang="en-US" dirty="0"/>
              <a:t>Windows</a:t>
            </a:r>
            <a:r>
              <a:rPr lang="ru-RU" dirty="0"/>
              <a:t> 7 </a:t>
            </a:r>
            <a:r>
              <a:rPr lang="en-US" dirty="0" err="1" smtClean="0"/>
              <a:t>Proffessional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Для </a:t>
            </a:r>
            <a:r>
              <a:rPr lang="ru-RU" dirty="0"/>
              <a:t>ЭД использовался браузер </a:t>
            </a:r>
            <a:r>
              <a:rPr lang="en-US" dirty="0" err="1"/>
              <a:t>Yandex</a:t>
            </a:r>
            <a:r>
              <a:rPr lang="ru-RU" dirty="0"/>
              <a:t> версии 15.12.1.6476. Программа ЭЖ является серверной, ее объём составляет примерно 6 Мбайт. </a:t>
            </a:r>
            <a:endParaRPr lang="ru-RU" dirty="0" smtClean="0"/>
          </a:p>
          <a:p>
            <a:pPr algn="just"/>
            <a:r>
              <a:rPr lang="ru-RU" dirty="0" smtClean="0"/>
              <a:t>Тестирование </a:t>
            </a:r>
            <a:r>
              <a:rPr lang="ru-RU" dirty="0"/>
              <a:t>проводилось локально, на компьютере, где был установлен </a:t>
            </a:r>
            <a:r>
              <a:rPr lang="ru-RU" dirty="0" smtClean="0"/>
              <a:t> веб-сервер </a:t>
            </a:r>
            <a:r>
              <a:rPr lang="en-US" dirty="0"/>
              <a:t>Apache</a:t>
            </a:r>
            <a:r>
              <a:rPr lang="ru-RU" dirty="0"/>
              <a:t> из состава </a:t>
            </a:r>
            <a:r>
              <a:rPr lang="en-US" dirty="0" err="1"/>
              <a:t>Denwer</a:t>
            </a:r>
            <a:r>
              <a:rPr lang="ru-RU" dirty="0"/>
              <a:t>/</a:t>
            </a:r>
            <a:r>
              <a:rPr lang="en-US" dirty="0"/>
              <a:t>WAMP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29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96952"/>
            <a:ext cx="3036951" cy="2433113"/>
          </a:xfrm>
        </p:spPr>
      </p:pic>
    </p:spTree>
    <p:extLst>
      <p:ext uri="{BB962C8B-B14F-4D97-AF65-F5344CB8AC3E}">
        <p14:creationId xmlns:p14="http://schemas.microsoft.com/office/powerpoint/2010/main" val="250874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Модель сервиса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16016" y="1524204"/>
            <a:ext cx="4176464" cy="190479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sz="1200" i="1" dirty="0">
                <a:solidFill>
                  <a:schemeClr val="tx1"/>
                </a:solidFill>
              </a:rPr>
              <a:t>Электронный дневник предназначен для предоставления достоверной информации о результатах деятельности </a:t>
            </a:r>
            <a:r>
              <a:rPr lang="ru-RU" sz="1200" i="1" dirty="0" smtClean="0">
                <a:solidFill>
                  <a:schemeClr val="tx1"/>
                </a:solidFill>
              </a:rPr>
              <a:t>школьника. </a:t>
            </a:r>
            <a:r>
              <a:rPr lang="ru-RU" sz="1200" i="1" dirty="0">
                <a:solidFill>
                  <a:schemeClr val="tx1"/>
                </a:solidFill>
              </a:rPr>
              <a:t>Электронный дневник является клиент-серверным программным приложением, предоставляющим доставку с сервера данных о результатах деятельности школьника, отображение и визуализацию их на клиентских терминалах. В основу его функционирования заложены </a:t>
            </a:r>
            <a:r>
              <a:rPr lang="ru-RU" sz="1200" i="1" dirty="0" smtClean="0">
                <a:solidFill>
                  <a:schemeClr val="tx1"/>
                </a:solidFill>
              </a:rPr>
              <a:t>веб-технологии. </a:t>
            </a:r>
            <a:endParaRPr lang="ru-RU" sz="12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7544" y="306896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2 – Структурная </a:t>
            </a:r>
            <a:r>
              <a:rPr lang="ru-RU" sz="1400" dirty="0"/>
              <a:t>модель </a:t>
            </a:r>
            <a:r>
              <a:rPr lang="ru-RU" sz="1400" dirty="0" smtClean="0"/>
              <a:t>сервиса электронного контроля</a:t>
            </a:r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94928" y="3573016"/>
            <a:ext cx="786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Вся информация о результатах деятельности школьника заносится </a:t>
            </a:r>
            <a:r>
              <a:rPr lang="ru-RU" dirty="0" smtClean="0"/>
              <a:t>учителями </a:t>
            </a:r>
            <a:r>
              <a:rPr lang="ru-RU" dirty="0"/>
              <a:t>в базу данных (БД</a:t>
            </a:r>
            <a:r>
              <a:rPr lang="ru-RU" dirty="0" smtClean="0"/>
              <a:t>) ЭЖ, </a:t>
            </a:r>
            <a:r>
              <a:rPr lang="ru-RU" dirty="0"/>
              <a:t>расположенную на </a:t>
            </a:r>
            <a:r>
              <a:rPr lang="ru-RU" dirty="0" smtClean="0"/>
              <a:t>школьном сервере и конфигурируемую </a:t>
            </a:r>
            <a:r>
              <a:rPr lang="ru-RU" dirty="0" smtClean="0"/>
              <a:t>администратором через систему (или </a:t>
            </a:r>
            <a:r>
              <a:rPr lang="ru-RU" dirty="0" smtClean="0"/>
              <a:t>программное средство) управления базами данных (СУБД).</a:t>
            </a:r>
          </a:p>
          <a:p>
            <a:pPr algn="just"/>
            <a:r>
              <a:rPr lang="ru-RU" dirty="0" smtClean="0"/>
              <a:t>После аутентифицированного входа на школьный веб-сайт (веб-сервер) </a:t>
            </a:r>
            <a:r>
              <a:rPr lang="ru-RU" dirty="0" smtClean="0"/>
              <a:t>школьники и их родители через </a:t>
            </a:r>
            <a:r>
              <a:rPr lang="ru-RU" dirty="0" smtClean="0"/>
              <a:t>браузер </a:t>
            </a:r>
            <a:r>
              <a:rPr lang="ru-RU" dirty="0" smtClean="0"/>
              <a:t>планшетов, смартфонов и ноутбуков смогут получить доступ </a:t>
            </a:r>
            <a:r>
              <a:rPr lang="ru-RU" dirty="0"/>
              <a:t>к информации </a:t>
            </a:r>
            <a:r>
              <a:rPr lang="ru-RU" dirty="0" smtClean="0"/>
              <a:t>об успеваемости и поведении.</a:t>
            </a:r>
            <a:endParaRPr lang="ru-RU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798725"/>
              </p:ext>
            </p:extLst>
          </p:nvPr>
        </p:nvGraphicFramePr>
        <p:xfrm>
          <a:off x="286159" y="1516385"/>
          <a:ext cx="4467225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r:id="rId3" imgW="4462480" imgH="1546139" progId="Visio.Drawing.11">
                  <p:embed/>
                </p:oleObj>
              </mc:Choice>
              <mc:Fallback>
                <p:oleObj r:id="rId3" imgW="4462480" imgH="154613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59" y="1516385"/>
                        <a:ext cx="4467225" cy="155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23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Программная модель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835696" y="340983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3 </a:t>
            </a:r>
            <a:r>
              <a:rPr lang="ru-RU" sz="1400" dirty="0"/>
              <a:t>– </a:t>
            </a:r>
            <a:r>
              <a:rPr lang="ru-RU" sz="1400" dirty="0" smtClean="0"/>
              <a:t>Программная модель взаимодействия ЭД с ЭЖ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928988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000066"/>
                </a:solidFill>
              </a:rPr>
              <a:t>Разработка</a:t>
            </a:r>
            <a:r>
              <a:rPr lang="ru-RU" dirty="0"/>
              <a:t> программной реализации осуществлялась на платформе </a:t>
            </a:r>
            <a:r>
              <a:rPr lang="ru-RU" dirty="0" err="1"/>
              <a:t>Web</a:t>
            </a:r>
            <a:r>
              <a:rPr lang="ru-RU" dirty="0"/>
              <a:t>-разработчика </a:t>
            </a:r>
            <a:r>
              <a:rPr lang="en-US" dirty="0" err="1"/>
              <a:t>Denwer</a:t>
            </a:r>
            <a:r>
              <a:rPr lang="ru-RU" dirty="0"/>
              <a:t> 3, включающего в свой состав локальный сервер </a:t>
            </a:r>
            <a:r>
              <a:rPr lang="ru-RU" dirty="0" err="1"/>
              <a:t>Apache</a:t>
            </a:r>
            <a:r>
              <a:rPr lang="ru-RU" dirty="0"/>
              <a:t> 2.2.22, PHP 5.3.13 и СУБД </a:t>
            </a:r>
            <a:r>
              <a:rPr lang="ru-RU" dirty="0" err="1"/>
              <a:t>MySQL</a:t>
            </a:r>
            <a:r>
              <a:rPr lang="ru-RU" dirty="0"/>
              <a:t> 5.5. При оформлении использовался </a:t>
            </a:r>
            <a:r>
              <a:rPr lang="en-US" dirty="0"/>
              <a:t>CSS</a:t>
            </a:r>
            <a:r>
              <a:rPr lang="ru-RU" dirty="0"/>
              <a:t> версии 2.1. Вёрстка страниц осуществлялась на </a:t>
            </a:r>
            <a:r>
              <a:rPr lang="en-US" dirty="0"/>
              <a:t>html</a:t>
            </a:r>
            <a:r>
              <a:rPr lang="ru-RU" dirty="0"/>
              <a:t> версии 4.01. Клиентская часть написана с использованием </a:t>
            </a:r>
            <a:r>
              <a:rPr lang="en-US" dirty="0"/>
              <a:t>JavaScript</a:t>
            </a:r>
            <a:r>
              <a:rPr lang="ru-RU" dirty="0"/>
              <a:t> и библиотеки </a:t>
            </a:r>
            <a:r>
              <a:rPr lang="en-US" dirty="0"/>
              <a:t>JQuery</a:t>
            </a:r>
            <a:r>
              <a:rPr lang="ru-RU" dirty="0"/>
              <a:t>. Информация загружается на страницу из базы данных </a:t>
            </a:r>
            <a:r>
              <a:rPr lang="en-US" dirty="0" err="1"/>
              <a:t>MySql</a:t>
            </a:r>
            <a:r>
              <a:rPr lang="ru-RU" dirty="0"/>
              <a:t> с помощью </a:t>
            </a:r>
            <a:r>
              <a:rPr lang="en-US" dirty="0"/>
              <a:t>ajax</a:t>
            </a:r>
            <a:r>
              <a:rPr lang="ru-RU" dirty="0"/>
              <a:t>-запросов на сервер. Используется кодировка </a:t>
            </a:r>
            <a:r>
              <a:rPr lang="en-US" dirty="0"/>
              <a:t>Unicode UTF</a:t>
            </a:r>
            <a:r>
              <a:rPr lang="ru-RU" dirty="0"/>
              <a:t>-8.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490701"/>
              </p:ext>
            </p:extLst>
          </p:nvPr>
        </p:nvGraphicFramePr>
        <p:xfrm>
          <a:off x="1265262" y="1347217"/>
          <a:ext cx="611505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r:id="rId3" imgW="7496654" imgH="2462470" progId="Visio.Drawing.11">
                  <p:embed/>
                </p:oleObj>
              </mc:Choice>
              <mc:Fallback>
                <p:oleObj r:id="rId3" imgW="7496654" imgH="24624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62" y="1347217"/>
                        <a:ext cx="6115050" cy="20097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23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Состав программы</a:t>
            </a:r>
            <a:endParaRPr lang="ru-RU" dirty="0"/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096874"/>
              </p:ext>
            </p:extLst>
          </p:nvPr>
        </p:nvGraphicFramePr>
        <p:xfrm>
          <a:off x="503548" y="1412776"/>
          <a:ext cx="4032448" cy="154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7584" y="306896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4 </a:t>
            </a:r>
            <a:r>
              <a:rPr lang="ru-RU" sz="1400" dirty="0"/>
              <a:t>– </a:t>
            </a:r>
            <a:r>
              <a:rPr lang="ru-RU" sz="1400" dirty="0" smtClean="0"/>
              <a:t>Модульный состав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3429000"/>
            <a:ext cx="8352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000066"/>
                </a:solidFill>
              </a:rPr>
              <a:t>Назначение модулей</a:t>
            </a:r>
            <a:endParaRPr lang="ru-RU" dirty="0">
              <a:solidFill>
                <a:srgbClr val="000066"/>
              </a:solidFill>
            </a:endParaRPr>
          </a:p>
          <a:p>
            <a:pPr algn="just"/>
            <a:r>
              <a:rPr lang="ru-RU" dirty="0" smtClean="0"/>
              <a:t>1</a:t>
            </a:r>
            <a:r>
              <a:rPr lang="ru-RU" dirty="0"/>
              <a:t>) Контрольно-учетный </a:t>
            </a:r>
            <a:r>
              <a:rPr lang="ru-RU" dirty="0" smtClean="0"/>
              <a:t>модуль предназначен </a:t>
            </a:r>
            <a:r>
              <a:rPr lang="ru-RU" dirty="0"/>
              <a:t>для фиксации оценок, домашних заданий, замечаний. </a:t>
            </a:r>
          </a:p>
          <a:p>
            <a:r>
              <a:rPr lang="ru-RU" b="1" dirty="0">
                <a:solidFill>
                  <a:srgbClr val="000066"/>
                </a:solidFill>
              </a:rPr>
              <a:t>Таблицы модуля</a:t>
            </a:r>
            <a:r>
              <a:rPr lang="en-US" dirty="0"/>
              <a:t>: homework, marks, schedule, comments.</a:t>
            </a:r>
            <a:endParaRPr lang="ru-RU" dirty="0"/>
          </a:p>
          <a:p>
            <a:pPr algn="just"/>
            <a:r>
              <a:rPr lang="ru-RU" dirty="0"/>
              <a:t>2) Коммуникационный </a:t>
            </a:r>
            <a:r>
              <a:rPr lang="ru-RU" dirty="0" smtClean="0"/>
              <a:t>модуль предназначен </a:t>
            </a:r>
            <a:r>
              <a:rPr lang="ru-RU" dirty="0"/>
              <a:t>для обмена информации между пользователями одной школы (новости, форум, чат).</a:t>
            </a:r>
          </a:p>
          <a:p>
            <a:r>
              <a:rPr lang="ru-RU" b="1" dirty="0">
                <a:solidFill>
                  <a:srgbClr val="000066"/>
                </a:solidFill>
              </a:rPr>
              <a:t>Таблицы модуля</a:t>
            </a:r>
            <a:r>
              <a:rPr lang="en-US" b="1" dirty="0">
                <a:solidFill>
                  <a:srgbClr val="000066"/>
                </a:solidFill>
              </a:rPr>
              <a:t>: </a:t>
            </a:r>
            <a:r>
              <a:rPr lang="en-US" dirty="0" err="1"/>
              <a:t>comments_on_themes</a:t>
            </a:r>
            <a:r>
              <a:rPr lang="en-US" dirty="0"/>
              <a:t>, news, themes.</a:t>
            </a:r>
            <a:endParaRPr lang="ru-RU" dirty="0"/>
          </a:p>
          <a:p>
            <a:pPr algn="just"/>
            <a:r>
              <a:rPr lang="ru-RU" dirty="0"/>
              <a:t>3) Модуль </a:t>
            </a:r>
            <a:r>
              <a:rPr lang="ru-RU" dirty="0" smtClean="0"/>
              <a:t>безопасности предназначен </a:t>
            </a:r>
            <a:r>
              <a:rPr lang="ru-RU" dirty="0"/>
              <a:t>для обеспечения безопасности входа и </a:t>
            </a:r>
            <a:r>
              <a:rPr lang="ru-RU" dirty="0" smtClean="0"/>
              <a:t>контроля целостности информации.</a:t>
            </a:r>
            <a:endParaRPr lang="ru-RU" dirty="0"/>
          </a:p>
          <a:p>
            <a:r>
              <a:rPr lang="ru-RU" b="1" dirty="0">
                <a:solidFill>
                  <a:srgbClr val="000066"/>
                </a:solidFill>
              </a:rPr>
              <a:t>Таблицы модуля</a:t>
            </a:r>
            <a:r>
              <a:rPr lang="en-US" b="1" dirty="0">
                <a:solidFill>
                  <a:srgbClr val="000066"/>
                </a:solidFill>
              </a:rPr>
              <a:t>: </a:t>
            </a:r>
            <a:r>
              <a:rPr lang="en-US" dirty="0"/>
              <a:t>administrators, parents, students, teachers.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1412776"/>
            <a:ext cx="4104456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200" i="1" dirty="0" smtClean="0"/>
              <a:t>Права </a:t>
            </a:r>
            <a:r>
              <a:rPr lang="ru-RU" sz="1200" i="1" dirty="0"/>
              <a:t>доступа регламентируются в зависимости от группы, т.е. к таблицам имеют доступ пользователи с определёнными полномочиями</a:t>
            </a:r>
            <a:r>
              <a:rPr lang="ru-RU" sz="1200" i="1" dirty="0" smtClean="0"/>
              <a:t>.</a:t>
            </a:r>
          </a:p>
          <a:p>
            <a:pPr algn="just"/>
            <a:r>
              <a:rPr lang="ru-RU" sz="1200" i="1" dirty="0"/>
              <a:t>В программе созданы три категории пользователей: учителя, ученики, родители. Всем им присваиваются разные полномочия по заполнению полей ЭД, т.е. к таблицам имеют доступ пользователи с определёнными правами доступа. Попытка пользователя зайти на страницу с другими </a:t>
            </a:r>
            <a:r>
              <a:rPr lang="ru-RU" sz="1200" i="1" dirty="0" err="1"/>
              <a:t>аутентификационными</a:t>
            </a:r>
            <a:r>
              <a:rPr lang="ru-RU" sz="1200" i="1" dirty="0"/>
              <a:t> данными блокируется на стороне 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373723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Функции программы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59904" y="4293096"/>
            <a:ext cx="3159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5 – Характеристика </a:t>
            </a:r>
          </a:p>
          <a:p>
            <a:r>
              <a:rPr lang="ru-RU" sz="1400" dirty="0"/>
              <a:t> </a:t>
            </a:r>
            <a:r>
              <a:rPr lang="ru-RU" sz="1400" dirty="0" smtClean="0"/>
              <a:t>                      основных функций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1412776"/>
            <a:ext cx="4104456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200" i="1" dirty="0" smtClean="0">
                <a:solidFill>
                  <a:schemeClr val="tx1"/>
                </a:solidFill>
              </a:rPr>
              <a:t>В программе  используется около 40 функций, например: отображение информации о школе; вывод ошибки, если пользователь не авторизован или не имеет права доступа к данной странице; вывод на экран домашнего задания; сохранение оценок учеников</a:t>
            </a:r>
            <a:r>
              <a:rPr lang="ru-RU" sz="1200" i="1" dirty="0" smtClean="0"/>
              <a:t>, </a:t>
            </a:r>
            <a:r>
              <a:rPr lang="ru-RU" sz="1200" i="1" dirty="0">
                <a:solidFill>
                  <a:schemeClr val="tx1"/>
                </a:solidFill>
              </a:rPr>
              <a:t>формирование </a:t>
            </a:r>
            <a:r>
              <a:rPr lang="ru-RU" sz="1200" i="1" dirty="0" smtClean="0">
                <a:solidFill>
                  <a:schemeClr val="tx1"/>
                </a:solidFill>
              </a:rPr>
              <a:t>ЭЖ </a:t>
            </a:r>
            <a:r>
              <a:rPr lang="ru-RU" sz="1200" i="1" dirty="0">
                <a:solidFill>
                  <a:schemeClr val="tx1"/>
                </a:solidFill>
              </a:rPr>
              <a:t>и </a:t>
            </a:r>
            <a:r>
              <a:rPr lang="ru-RU" sz="1200" i="1" dirty="0" smtClean="0">
                <a:solidFill>
                  <a:schemeClr val="tx1"/>
                </a:solidFill>
              </a:rPr>
              <a:t>другие.</a:t>
            </a:r>
            <a:endParaRPr lang="ru-RU" sz="1200" i="1" dirty="0">
              <a:solidFill>
                <a:schemeClr val="tx1"/>
              </a:solidFill>
            </a:endParaRPr>
          </a:p>
        </p:txBody>
      </p:sp>
      <p:graphicFrame>
        <p:nvGraphicFramePr>
          <p:cNvPr id="17" name="Схема 16"/>
          <p:cNvGraphicFramePr/>
          <p:nvPr>
            <p:extLst>
              <p:ext uri="{D42A27DB-BD31-4B8C-83A1-F6EECF244321}">
                <p14:modId xmlns:p14="http://schemas.microsoft.com/office/powerpoint/2010/main" val="3624291536"/>
              </p:ext>
            </p:extLst>
          </p:nvPr>
        </p:nvGraphicFramePr>
        <p:xfrm>
          <a:off x="0" y="1052736"/>
          <a:ext cx="3995936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Рисунок 1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24944"/>
            <a:ext cx="561662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59904" y="593069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6 – Фрагмент листинга</a:t>
            </a:r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2665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579296" cy="1196752"/>
          </a:xfrm>
        </p:spPr>
        <p:txBody>
          <a:bodyPr/>
          <a:lstStyle/>
          <a:p>
            <a:r>
              <a:rPr lang="ru-RU" dirty="0" smtClean="0"/>
              <a:t>База данных и ее таблицы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871700" y="5930696"/>
            <a:ext cx="16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</a:t>
            </a:r>
            <a:r>
              <a:rPr lang="ru-RU" sz="1400" dirty="0" smtClean="0"/>
              <a:t>7 </a:t>
            </a:r>
            <a:r>
              <a:rPr lang="ru-RU" sz="1400" dirty="0"/>
              <a:t>– </a:t>
            </a:r>
            <a:r>
              <a:rPr lang="ru-RU" sz="1400" dirty="0" smtClean="0"/>
              <a:t>Связь таблиц в БД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176" y="1412776"/>
            <a:ext cx="2300593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Администрирование СУБД </a:t>
            </a:r>
            <a:r>
              <a:rPr lang="en-US" sz="1600" dirty="0" err="1"/>
              <a:t>MySql</a:t>
            </a:r>
            <a:r>
              <a:rPr lang="en-US" sz="1600" dirty="0"/>
              <a:t> </a:t>
            </a:r>
            <a:r>
              <a:rPr lang="ru-RU" sz="1600" dirty="0"/>
              <a:t>проводилось при помощи </a:t>
            </a:r>
            <a:r>
              <a:rPr lang="en-US" sz="1600" dirty="0" err="1"/>
              <a:t>PhpMyAdmin</a:t>
            </a:r>
            <a:r>
              <a:rPr lang="ru-RU" sz="1600" dirty="0"/>
              <a:t>.</a:t>
            </a:r>
          </a:p>
        </p:txBody>
      </p:sp>
      <p:pic>
        <p:nvPicPr>
          <p:cNvPr id="13" name="Рисунок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5"/>
            <a:ext cx="6137920" cy="2160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3176" y="3886265"/>
            <a:ext cx="3333129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dirty="0"/>
              <a:t>В проекте создается и </a:t>
            </a:r>
            <a:r>
              <a:rPr lang="ru-RU" sz="1600" dirty="0" err="1"/>
              <a:t>и</a:t>
            </a:r>
            <a:r>
              <a:rPr lang="en-US" sz="1600" dirty="0"/>
              <a:t>c</a:t>
            </a:r>
            <a:r>
              <a:rPr lang="ru-RU" sz="1600" dirty="0"/>
              <a:t>пользуется одна БД с названием "</a:t>
            </a:r>
            <a:r>
              <a:rPr lang="en-US" sz="1600" dirty="0"/>
              <a:t>diary</a:t>
            </a:r>
            <a:r>
              <a:rPr lang="ru-RU" sz="1600" dirty="0"/>
              <a:t>", в которой находятся таблицы с информацией о преподавателях, учениках, родителях, школах и пр. 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85" y="3861048"/>
            <a:ext cx="5305727" cy="224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96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Администрирование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868144" y="1340768"/>
            <a:ext cx="2952328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200" i="1" dirty="0"/>
              <a:t>В </a:t>
            </a:r>
            <a:r>
              <a:rPr lang="ru-RU" sz="1200" i="1" dirty="0" smtClean="0"/>
              <a:t>программе </a:t>
            </a:r>
            <a:r>
              <a:rPr lang="ru-RU" sz="1200" i="1" dirty="0"/>
              <a:t>предусмотрено, что у каждой школы есть свой администратор, который следит за актуальностью информации, находящейся на портале школы. Он уполномочен формировать и удалять учетные записи пользователей. Администратору присвоены полномочия по изменению информации о школе и составлению расписания. 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1" y="1340768"/>
            <a:ext cx="5486400" cy="182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9000"/>
            <a:ext cx="5486400" cy="261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79512" y="3429000"/>
            <a:ext cx="2952328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200" i="1" dirty="0"/>
              <a:t>После авторизации администратор перенаправляется на страницу index_admin.html. </a:t>
            </a:r>
          </a:p>
          <a:p>
            <a:pPr algn="just"/>
            <a:r>
              <a:rPr lang="ru-RU" sz="1200" i="1" dirty="0"/>
              <a:t>В основную часть страницы выводится информация о школе (название, ФИО директора, адрес, телефон, индекс, </a:t>
            </a:r>
            <a:r>
              <a:rPr lang="ru-RU" sz="1200" i="1" dirty="0" err="1"/>
              <a:t>email</a:t>
            </a:r>
            <a:r>
              <a:rPr lang="ru-RU" sz="1200" i="1" dirty="0"/>
              <a:t>, количество преподавателей и учеников).</a:t>
            </a:r>
          </a:p>
          <a:p>
            <a:pPr algn="just"/>
            <a:r>
              <a:rPr lang="ru-RU" sz="1200" i="1" dirty="0"/>
              <a:t>Администратор может изменять информацию о школе, расписание, добавлять и удалять учетные записи учеников, учителей и родителей.</a:t>
            </a:r>
          </a:p>
          <a:p>
            <a:pPr algn="just"/>
            <a:r>
              <a:rPr lang="ru-RU" sz="1200" i="1" dirty="0"/>
              <a:t>Таблицы, к которым администратор имеет доступ: </a:t>
            </a:r>
            <a:r>
              <a:rPr lang="en-US" sz="1200" i="1" dirty="0" err="1"/>
              <a:t>about_school</a:t>
            </a:r>
            <a:r>
              <a:rPr lang="en-US" sz="1200" i="1" dirty="0"/>
              <a:t>, administrators, parents, schedule, students, teachers.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346582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F04-450F-4F95-908D-8E2490958A89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50912" y="6381329"/>
            <a:ext cx="6933456" cy="455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1800" b="1" dirty="0" smtClean="0"/>
              <a:t>Электронный дневник</a:t>
            </a:r>
            <a:endParaRPr lang="ru-RU" sz="18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47" y="1196752"/>
            <a:ext cx="7416824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5576" y="5295709"/>
            <a:ext cx="813690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При посещении сайта, пользователь попадает на главную страницу, которая находится в файле </a:t>
            </a:r>
            <a:r>
              <a:rPr lang="ru-RU" dirty="0" err="1"/>
              <a:t>index</a:t>
            </a:r>
            <a:r>
              <a:rPr lang="ru-RU" dirty="0"/>
              <a:t>.</a:t>
            </a:r>
            <a:r>
              <a:rPr lang="en-US" dirty="0" smtClean="0"/>
              <a:t>html</a:t>
            </a:r>
            <a:r>
              <a:rPr lang="ru-RU" dirty="0" smtClean="0"/>
              <a:t>. На </a:t>
            </a:r>
            <a:r>
              <a:rPr lang="ru-RU" dirty="0"/>
              <a:t>главной странице можно увидеть 2 кнопки – вход в систему и добавление новой школы в БД</a:t>
            </a:r>
          </a:p>
        </p:txBody>
      </p:sp>
    </p:spTree>
    <p:extLst>
      <p:ext uri="{BB962C8B-B14F-4D97-AF65-F5344CB8AC3E}">
        <p14:creationId xmlns:p14="http://schemas.microsoft.com/office/powerpoint/2010/main" val="336961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210</TotalTime>
  <Words>1374</Words>
  <Application>Microsoft Office PowerPoint</Application>
  <PresentationFormat>Экран (4:3)</PresentationFormat>
  <Paragraphs>117</Paragraphs>
  <Slides>21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3" baseType="lpstr">
      <vt:lpstr>Исполнительная</vt:lpstr>
      <vt:lpstr>Visio.Drawing.11</vt:lpstr>
      <vt:lpstr>Электронный дневник</vt:lpstr>
      <vt:lpstr>Постановка задачи</vt:lpstr>
      <vt:lpstr>Модель сервиса</vt:lpstr>
      <vt:lpstr>Программная модель</vt:lpstr>
      <vt:lpstr>Состав программы</vt:lpstr>
      <vt:lpstr>Функции программы</vt:lpstr>
      <vt:lpstr>База данных и ее таблицы</vt:lpstr>
      <vt:lpstr>Администрирование</vt:lpstr>
      <vt:lpstr>Главная страница</vt:lpstr>
      <vt:lpstr>Регистрация школы</vt:lpstr>
      <vt:lpstr>Сведения об учителях</vt:lpstr>
      <vt:lpstr>Завершение регистрации школы</vt:lpstr>
      <vt:lpstr>Формирование расписания</vt:lpstr>
      <vt:lpstr>Вход пользователей </vt:lpstr>
      <vt:lpstr>Возможности учителей</vt:lpstr>
      <vt:lpstr>Электронный журнал</vt:lpstr>
      <vt:lpstr>Полномочия учителей</vt:lpstr>
      <vt:lpstr>Полномочия учеников</vt:lpstr>
      <vt:lpstr>Полномочия родителей</vt:lpstr>
      <vt:lpstr>Тестирование</vt:lpstr>
      <vt:lpstr>Благодарю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41</cp:revision>
  <dcterms:created xsi:type="dcterms:W3CDTF">2016-03-15T17:40:49Z</dcterms:created>
  <dcterms:modified xsi:type="dcterms:W3CDTF">2016-03-15T21:11:00Z</dcterms:modified>
</cp:coreProperties>
</file>